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sldIdLst>
    <p:sldId id="256" r:id="rId14"/>
    <p:sldId id="258" r:id="rId15"/>
    <p:sldId id="259" r:id="rId16"/>
    <p:sldId id="302" r:id="rId17"/>
    <p:sldId id="263" r:id="rId18"/>
    <p:sldId id="264" r:id="rId19"/>
    <p:sldId id="265" r:id="rId20"/>
    <p:sldId id="267" r:id="rId21"/>
    <p:sldId id="273" r:id="rId22"/>
    <p:sldId id="275" r:id="rId23"/>
    <p:sldId id="266" r:id="rId24"/>
    <p:sldId id="283" r:id="rId25"/>
    <p:sldId id="284" r:id="rId26"/>
    <p:sldId id="295" r:id="rId27"/>
    <p:sldId id="296" r:id="rId28"/>
    <p:sldId id="297" r:id="rId29"/>
    <p:sldId id="298" r:id="rId30"/>
    <p:sldId id="299" r:id="rId31"/>
    <p:sldId id="260" r:id="rId32"/>
    <p:sldId id="300" r:id="rId3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2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5905500"/>
            <a:ext cx="3073400" cy="260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5905500"/>
            <a:ext cx="9067800" cy="260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5600" y="5905500"/>
            <a:ext cx="122936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368300" y="8807450"/>
            <a:ext cx="122555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100"/>
              </a:spcBef>
            </a:pPr>
            <a:r>
              <a:rPr lang="en-US" sz="1800" i="1">
                <a:solidFill>
                  <a:srgbClr val="4A71A9"/>
                </a:solidFill>
                <a:ea typeface="Palatino" charset="0"/>
                <a:cs typeface="Palatino" charset="0"/>
              </a:rPr>
              <a:t>March 2011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Tracheal Tubes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David Bogod, Nottingham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>
          <a:xfrm>
            <a:off x="215900" y="1231900"/>
            <a:ext cx="12293600" cy="8864600"/>
          </a:xfrm>
          <a:ln/>
        </p:spPr>
        <p:txBody>
          <a:bodyPr/>
          <a:lstStyle/>
          <a:p>
            <a:pPr algn="ctr"/>
            <a:r>
              <a:rPr lang="en-US" sz="3000">
                <a:solidFill>
                  <a:srgbClr val="253750"/>
                </a:solidFill>
              </a:rPr>
              <a:t>BMI, diabetes, for day-case hand surgery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Normal pre-op assessment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Failed BPB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Three failed intubations, failed LMA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Peri-arrest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2nd anaesthetist successful with Mac/bougie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20 min - lowest SpO</a:t>
            </a:r>
            <a:r>
              <a:rPr lang="en-US" sz="3000" baseline="-6000">
                <a:solidFill>
                  <a:srgbClr val="253750"/>
                </a:solidFill>
              </a:rPr>
              <a:t>2</a:t>
            </a:r>
            <a:r>
              <a:rPr lang="en-US" sz="3000">
                <a:solidFill>
                  <a:srgbClr val="253750"/>
                </a:solidFill>
              </a:rPr>
              <a:t> 44%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128963" y="571500"/>
            <a:ext cx="6756400" cy="1295400"/>
            <a:chOff x="0" y="0"/>
            <a:chExt cx="4256" cy="816"/>
          </a:xfrm>
        </p:grpSpPr>
        <p:sp>
          <p:nvSpPr>
            <p:cNvPr id="23555" name="Rectangle 3"/>
            <p:cNvSpPr>
              <a:spLocks/>
            </p:cNvSpPr>
            <p:nvPr/>
          </p:nvSpPr>
          <p:spPr bwMode="auto">
            <a:xfrm>
              <a:off x="128" y="96"/>
              <a:ext cx="3994" cy="4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rgbClr val="6E1B1A"/>
                  </a:solidFill>
                  <a:ea typeface="Palatino" charset="0"/>
                  <a:cs typeface="Palatino" charset="0"/>
                </a:rPr>
                <a:t>Case 2 - Failed RA                      </a:t>
              </a:r>
            </a:p>
          </p:txBody>
        </p:sp>
        <p:pic>
          <p:nvPicPr>
            <p:cNvPr id="2355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256" cy="8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Airway assessment before anaesthetising a patient</a:t>
            </a:r>
          </a:p>
          <a:p>
            <a:r>
              <a:rPr lang="en-US"/>
              <a:t>Plans for failed intubation - different devices both for direct laryngoscopy and and for airway rescue</a:t>
            </a:r>
          </a:p>
          <a:p>
            <a:r>
              <a:rPr lang="en-US"/>
              <a:t>Explicit policy for management of difficult or failed intubation</a:t>
            </a:r>
          </a:p>
          <a:p>
            <a:r>
              <a:rPr lang="en-US"/>
              <a:t>Rescue techniques involving direct tracheal access should be included, and should be taught and practised</a:t>
            </a:r>
          </a:p>
          <a:p>
            <a:r>
              <a:rPr lang="en-US"/>
              <a:t>High index of suspicion for overweight and obese patients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Difficult Intubation - Recommendations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159936" presetClass="entr" presetSubtype="3856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5159936" presetClass="entr" presetSubtype="3856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5159936" presetClass="entr" presetSubtype="3856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5159936" presetClass="entr" presetSubtype="3856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5159936" presetClass="entr" presetSubtype="3856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Unrecognised Oesophageal Intubation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Two out of three mistaken for anaphylaxis</a:t>
            </a:r>
          </a:p>
          <a:p>
            <a:r>
              <a:rPr lang="en-US"/>
              <a:t>Problem of low output states and capnograph trace</a:t>
            </a:r>
          </a:p>
          <a:p>
            <a:r>
              <a:rPr lang="en-US"/>
              <a:t>OI may present as CV collpase</a:t>
            </a:r>
          </a:p>
          <a:p>
            <a:r>
              <a:rPr lang="en-US"/>
              <a:t>Clinical signs unreliable</a:t>
            </a:r>
          </a:p>
          <a:p>
            <a:r>
              <a:rPr lang="en-US"/>
              <a:t>Other tools, esp FOI, may be useful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body" idx="1"/>
          </p:nvPr>
        </p:nvSpPr>
        <p:spPr>
          <a:xfrm>
            <a:off x="190500" y="1028700"/>
            <a:ext cx="12293600" cy="8864600"/>
          </a:xfrm>
          <a:ln/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Hx of asthma and latex sensitivity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Assessment not recorded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No pre-oxygenation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BMV impossible after induction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Hypoxia and cardiac arrest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Grade III intubation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Flat trace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No action to exclude OI </a:t>
            </a: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  <a:ea typeface="Symbol" charset="2"/>
                <a:cs typeface="Symbol" charset="2"/>
              </a:rPr>
              <a:t>CO restored but still flat trace → reintubated</a:t>
            </a:r>
            <a:endParaRPr lang="en-US" sz="3000">
              <a:solidFill>
                <a:srgbClr val="25375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3000">
                <a:solidFill>
                  <a:srgbClr val="253750"/>
                </a:solidFill>
              </a:rPr>
              <a:t>Persistent vegetative state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395538" y="419100"/>
            <a:ext cx="8191500" cy="1295400"/>
            <a:chOff x="0" y="0"/>
            <a:chExt cx="5160" cy="816"/>
          </a:xfrm>
        </p:grpSpPr>
        <p:sp>
          <p:nvSpPr>
            <p:cNvPr id="26627" name="Rectangle 3"/>
            <p:cNvSpPr>
              <a:spLocks/>
            </p:cNvSpPr>
            <p:nvPr/>
          </p:nvSpPr>
          <p:spPr bwMode="auto">
            <a:xfrm>
              <a:off x="128" y="96"/>
              <a:ext cx="4902" cy="4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rgbClr val="6E1B1A"/>
                  </a:solidFill>
                  <a:ea typeface="Palatino" charset="0"/>
                  <a:cs typeface="Palatino" charset="0"/>
                </a:rPr>
                <a:t>Case 3 - Unrecognised OI                      </a:t>
              </a:r>
            </a:p>
          </p:txBody>
        </p:sp>
        <p:pic>
          <p:nvPicPr>
            <p:cNvPr id="2662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160" cy="8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625600"/>
            <a:ext cx="11985625" cy="424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Unrecognised OI - Recommendations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Capnography should be used during all intubations, irrespective of location</a:t>
            </a:r>
          </a:p>
          <a:p>
            <a:r>
              <a:rPr lang="en-US"/>
              <a:t>Training in capnography interpretation, in particular abnormal but not flat trace during low cardiac output states and CPR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161472" presetClass="entr" presetSubtype="47012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5161472" presetClass="entr" presetSubtype="47012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Airway Trauma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ea typeface="Symbol" charset="2"/>
                <a:cs typeface="Symbol" charset="2"/>
              </a:rPr>
              <a:t>Multiple intubation attempts → swelling → ICU</a:t>
            </a:r>
            <a:endParaRPr lang="en-US"/>
          </a:p>
          <a:p>
            <a:r>
              <a:rPr lang="en-US"/>
              <a:t>Tube exchanges</a:t>
            </a:r>
          </a:p>
          <a:p>
            <a:r>
              <a:rPr lang="en-US"/>
              <a:t>Barotrauma from AEC and high pressure source</a:t>
            </a:r>
          </a:p>
          <a:p>
            <a:r>
              <a:rPr lang="en-US">
                <a:ea typeface="Symbol" charset="2"/>
                <a:cs typeface="Symbol" charset="2"/>
              </a:rPr>
              <a:t>Bougie → tracheal tear, pneumothorax and mediastinum</a:t>
            </a:r>
            <a:endParaRPr lang="en-US"/>
          </a:p>
          <a:p>
            <a:r>
              <a:rPr lang="en-US">
                <a:ea typeface="Symbol" charset="2"/>
                <a:cs typeface="Symbol" charset="2"/>
              </a:rPr>
              <a:t>Bougie → massive haemorrhage</a:t>
            </a:r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415925"/>
            <a:ext cx="10383838" cy="850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22288" y="3860800"/>
            <a:ext cx="11493500" cy="2032000"/>
            <a:chOff x="0" y="0"/>
            <a:chExt cx="7240" cy="1280"/>
          </a:xfrm>
        </p:grpSpPr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128" y="96"/>
              <a:ext cx="6984" cy="9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Palatino" charset="0"/>
                  <a:cs typeface="Palatino" charset="0"/>
                </a:rPr>
                <a:t>Bougie-assisted Difficult Airway Management in a Manikin</a:t>
              </a:r>
            </a:p>
          </p:txBody>
        </p:sp>
        <p:pic>
          <p:nvPicPr>
            <p:cNvPr id="30724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240" cy="1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3243263" y="7899400"/>
            <a:ext cx="959485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Hodzovik I, Wilkes AR, Latto IP.  </a:t>
            </a:r>
            <a:r>
              <a:rPr lang="en-US" i="1">
                <a:solidFill>
                  <a:srgbClr val="6E1B1A"/>
                </a:solidFill>
                <a:ea typeface="Palatino" charset="0"/>
                <a:cs typeface="Palatino" charset="0"/>
              </a:rPr>
              <a:t>Anaesthesia</a:t>
            </a:r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 2004; 59: 38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522288" y="431800"/>
            <a:ext cx="11493500" cy="2032000"/>
            <a:chOff x="0" y="0"/>
            <a:chExt cx="7240" cy="1280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128" y="96"/>
              <a:ext cx="6984" cy="9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Palatino" charset="0"/>
                  <a:cs typeface="Palatino" charset="0"/>
                </a:rPr>
                <a:t>Bougie-assisted Difficult Airway Management in a Manikin</a:t>
              </a:r>
            </a:p>
          </p:txBody>
        </p:sp>
        <p:pic>
          <p:nvPicPr>
            <p:cNvPr id="31747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240" cy="1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1748" name="Rectangle 4"/>
          <p:cNvSpPr>
            <a:spLocks/>
          </p:cNvSpPr>
          <p:nvPr/>
        </p:nvSpPr>
        <p:spPr bwMode="auto">
          <a:xfrm>
            <a:off x="3243263" y="8788400"/>
            <a:ext cx="959485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Hodzovik I, Wilkes AR, Latto IP.  </a:t>
            </a:r>
            <a:r>
              <a:rPr lang="en-US" i="1">
                <a:solidFill>
                  <a:srgbClr val="6E1B1A"/>
                </a:solidFill>
                <a:ea typeface="Palatino" charset="0"/>
                <a:cs typeface="Palatino" charset="0"/>
              </a:rPr>
              <a:t>Anaesthesia</a:t>
            </a:r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 2004; 59: 38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0" y="2743200"/>
            <a:ext cx="7726363" cy="5041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522288" y="431800"/>
            <a:ext cx="11493500" cy="2032000"/>
            <a:chOff x="0" y="0"/>
            <a:chExt cx="7240" cy="1280"/>
          </a:xfrm>
        </p:grpSpPr>
        <p:sp>
          <p:nvSpPr>
            <p:cNvPr id="32770" name="Rectangle 2"/>
            <p:cNvSpPr>
              <a:spLocks/>
            </p:cNvSpPr>
            <p:nvPr/>
          </p:nvSpPr>
          <p:spPr bwMode="auto">
            <a:xfrm>
              <a:off x="128" y="96"/>
              <a:ext cx="6984" cy="9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a typeface="Palatino" charset="0"/>
                  <a:cs typeface="Palatino" charset="0"/>
                </a:rPr>
                <a:t>Bougie-assisted Difficult Airway Management in a Manikin</a:t>
              </a:r>
            </a:p>
          </p:txBody>
        </p:sp>
        <p:pic>
          <p:nvPicPr>
            <p:cNvPr id="32771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240" cy="1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2772" name="Rectangle 4"/>
          <p:cNvSpPr>
            <a:spLocks/>
          </p:cNvSpPr>
          <p:nvPr/>
        </p:nvSpPr>
        <p:spPr bwMode="auto">
          <a:xfrm>
            <a:off x="3243263" y="8788400"/>
            <a:ext cx="959485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Hodzovik I, Wilkes AR, Latto IP.  </a:t>
            </a:r>
            <a:r>
              <a:rPr lang="en-US" i="1">
                <a:solidFill>
                  <a:srgbClr val="6E1B1A"/>
                </a:solidFill>
                <a:ea typeface="Palatino" charset="0"/>
                <a:cs typeface="Palatino" charset="0"/>
              </a:rPr>
              <a:t>Anaesthesia</a:t>
            </a:r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 2004; 59: 38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048000"/>
            <a:ext cx="9575800" cy="429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163008" presetClass="entr" presetSubtype="47013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/>
          </p:cNvGraphicFramePr>
          <p:nvPr/>
        </p:nvGraphicFramePr>
        <p:xfrm>
          <a:off x="1320800" y="1047750"/>
          <a:ext cx="10361613" cy="6818313"/>
        </p:xfrm>
        <a:graphic>
          <a:graphicData uri="http://schemas.openxmlformats.org/presentationml/2006/ole">
            <p:oleObj spid="_x0000_s15361" name="Chart" r:id="rId3" imgW="10925175" imgH="7191375" progId="MSGraph.Chart.8">
              <p:embed/>
            </p:oleObj>
          </a:graphicData>
        </a:graphic>
      </p:graphicFrame>
      <p:sp>
        <p:nvSpPr>
          <p:cNvPr id="15362" name="Rectangle 2"/>
          <p:cNvSpPr>
            <a:spLocks/>
          </p:cNvSpPr>
          <p:nvPr/>
        </p:nvSpPr>
        <p:spPr bwMode="auto">
          <a:xfrm>
            <a:off x="8801100" y="812800"/>
            <a:ext cx="1485900" cy="914400"/>
          </a:xfrm>
          <a:prstGeom prst="rect">
            <a:avLst/>
          </a:prstGeom>
          <a:noFill/>
          <a:ln w="38100" cap="flat">
            <a:solidFill>
              <a:srgbClr val="6E1B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4559300" y="4381500"/>
            <a:ext cx="814388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E1B1A"/>
                </a:solidFill>
                <a:ea typeface="Palatino" charset="0"/>
                <a:cs typeface="Palatino" charset="0"/>
              </a:rPr>
              <a:t>38%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4610100" y="8534400"/>
            <a:ext cx="8089900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rgbClr val="6E1B1A"/>
                </a:solidFill>
                <a:ea typeface="Palatino" charset="0"/>
                <a:cs typeface="Palatino" charset="0"/>
              </a:rPr>
              <a:t>Woodall NM, Cook TM.  </a:t>
            </a:r>
            <a:r>
              <a:rPr lang="en-US" sz="2400" i="1">
                <a:solidFill>
                  <a:srgbClr val="6E1B1A"/>
                </a:solidFill>
                <a:ea typeface="Palatino" charset="0"/>
                <a:cs typeface="Palatino" charset="0"/>
              </a:rPr>
              <a:t>Br J Anaesth </a:t>
            </a:r>
            <a:r>
              <a:rPr lang="en-US" sz="2400">
                <a:solidFill>
                  <a:srgbClr val="6E1B1A"/>
                </a:solidFill>
                <a:ea typeface="Palatino" charset="0"/>
                <a:cs typeface="Palatino" charset="0"/>
              </a:rPr>
              <a:t>2011;</a:t>
            </a:r>
            <a:r>
              <a:rPr lang="en-US" sz="2400" b="1">
                <a:solidFill>
                  <a:srgbClr val="6E1B1A"/>
                </a:solidFill>
                <a:ea typeface="Palatino" charset="0"/>
                <a:cs typeface="Palatino" charset="0"/>
              </a:rPr>
              <a:t>106</a:t>
            </a:r>
            <a:r>
              <a:rPr lang="en-US" sz="2400">
                <a:solidFill>
                  <a:srgbClr val="6E1B1A"/>
                </a:solidFill>
                <a:ea typeface="Palatino" charset="0"/>
                <a:cs typeface="Palatino" charset="0"/>
              </a:rPr>
              <a:t>:266–271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332352" presetClass="entr" presetSubtype="385645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5332352" presetClass="entr" presetSubtype="471723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5332352" presetClass="entr" presetSubtype="854059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361" grpId="0"/>
      <p:bldP spid="15362" grpId="0" animBg="1"/>
      <p:bldP spid="153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Airway Trauma - Recommendations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Techniques that reduce the need for blind placement of a bougie or introducer probably lessen the risk of trauma.  FOI and video-laryngoscopes may have a role</a:t>
            </a:r>
          </a:p>
          <a:p>
            <a:r>
              <a:rPr lang="en-US"/>
              <a:t>AECs - Depth of insertion should be limited to &lt;26 cm; use with high pressure ventilation source should be reserved for necessity only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163392" presetClass="entr" presetSubtype="470137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5163392" presetClass="entr" presetSubtype="470137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623888" y="228600"/>
          <a:ext cx="3187700" cy="3925888"/>
        </p:xfrm>
        <a:graphic>
          <a:graphicData uri="http://schemas.openxmlformats.org/presentationml/2006/ole">
            <p:oleObj spid="_x0000_s16385" name="Chart" r:id="rId3" imgW="4479380" imgH="5517970" progId="MSGraph.Chart.8">
              <p:embed/>
            </p:oleObj>
          </a:graphicData>
        </a:graphic>
      </p:graphicFrame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853238" y="4648200"/>
            <a:ext cx="4203700" cy="1193800"/>
            <a:chOff x="0" y="0"/>
            <a:chExt cx="2648" cy="752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128" y="96"/>
              <a:ext cx="2390" cy="4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Palatino" charset="0"/>
                  <a:cs typeface="Palatino" charset="0"/>
                </a:rPr>
                <a:t>96 cases overall (52%)</a:t>
              </a:r>
            </a:p>
          </p:txBody>
        </p:sp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48" cy="75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352800" y="101600"/>
          <a:ext cx="7253288" cy="3925888"/>
        </p:xfrm>
        <a:graphic>
          <a:graphicData uri="http://schemas.openxmlformats.org/presentationml/2006/ole">
            <p:oleObj spid="_x0000_s16389" name="Chart" r:id="rId5" imgW="10193230" imgH="5517970" progId="MSGraph.Chart.8">
              <p:embed/>
            </p:oleObj>
          </a:graphicData>
        </a:graphic>
      </p:graphicFrame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49263" y="4648200"/>
            <a:ext cx="3352800" cy="1193800"/>
            <a:chOff x="0" y="0"/>
            <a:chExt cx="2112" cy="752"/>
          </a:xfrm>
        </p:grpSpPr>
        <p:sp>
          <p:nvSpPr>
            <p:cNvPr id="16391" name="Rectangle 7"/>
            <p:cNvSpPr>
              <a:spLocks/>
            </p:cNvSpPr>
            <p:nvPr/>
          </p:nvSpPr>
          <p:spPr bwMode="auto">
            <a:xfrm>
              <a:off x="128" y="96"/>
              <a:ext cx="1854" cy="4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Palatino" charset="0"/>
                  <a:cs typeface="Palatino" charset="0"/>
                </a:rPr>
                <a:t>70 Theatre (73%)</a:t>
              </a:r>
            </a:p>
          </p:txBody>
        </p:sp>
        <p:pic>
          <p:nvPicPr>
            <p:cNvPr id="16392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112" cy="75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7161213" y="5803900"/>
            <a:ext cx="3594100" cy="2120900"/>
            <a:chOff x="0" y="0"/>
            <a:chExt cx="2263" cy="1336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-128" y="840"/>
              <a:ext cx="2520" cy="752"/>
              <a:chOff x="0" y="0"/>
              <a:chExt cx="2520" cy="752"/>
            </a:xfrm>
          </p:grpSpPr>
          <p:sp>
            <p:nvSpPr>
              <p:cNvPr id="16395" name="Rectangle 11"/>
              <p:cNvSpPr>
                <a:spLocks/>
              </p:cNvSpPr>
              <p:nvPr/>
            </p:nvSpPr>
            <p:spPr bwMode="auto">
              <a:xfrm>
                <a:off x="128" y="96"/>
                <a:ext cx="2263" cy="40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  <a:ea typeface="Palatino" charset="0"/>
                    <a:cs typeface="Palatino" charset="0"/>
                  </a:rPr>
                  <a:t>26 A&amp;E / ICU (27%)</a:t>
                </a:r>
              </a:p>
            </p:txBody>
          </p:sp>
          <p:pic>
            <p:nvPicPr>
              <p:cNvPr id="16396" name="Picture 12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0"/>
                <a:ext cx="2520" cy="75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16397" name="AutoShape 13"/>
            <p:cNvSpPr>
              <a:spLocks/>
            </p:cNvSpPr>
            <p:nvPr/>
          </p:nvSpPr>
          <p:spPr bwMode="auto">
            <a:xfrm rot="5400000">
              <a:off x="736" y="0"/>
              <a:ext cx="800" cy="800"/>
            </a:xfrm>
            <a:prstGeom prst="rightArrow">
              <a:avLst>
                <a:gd name="adj1" fmla="val 32000"/>
                <a:gd name="adj2" fmla="val 44000"/>
              </a:avLst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398" name="AutoShape 14"/>
          <p:cNvSpPr>
            <a:spLocks/>
          </p:cNvSpPr>
          <p:nvPr/>
        </p:nvSpPr>
        <p:spPr bwMode="auto">
          <a:xfrm rot="10800000">
            <a:off x="4076700" y="4494213"/>
            <a:ext cx="2603500" cy="1270000"/>
          </a:xfrm>
          <a:prstGeom prst="rightArrow">
            <a:avLst>
              <a:gd name="adj1" fmla="val 32000"/>
              <a:gd name="adj2" fmla="val 44009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9093200" y="1155700"/>
            <a:ext cx="814388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6CCFF"/>
                </a:solidFill>
                <a:ea typeface="Palatino" charset="0"/>
                <a:cs typeface="Palatino" charset="0"/>
              </a:rPr>
              <a:t>17%</a:t>
            </a:r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2114550" y="1155700"/>
            <a:ext cx="623888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66CCFF"/>
                </a:solidFill>
                <a:ea typeface="Palatino" charset="0"/>
                <a:cs typeface="Palatino" charset="0"/>
              </a:rPr>
              <a:t>7%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4360863" y="190500"/>
            <a:ext cx="4292600" cy="1473200"/>
            <a:chOff x="0" y="0"/>
            <a:chExt cx="2704" cy="928"/>
          </a:xfrm>
        </p:grpSpPr>
        <p:sp>
          <p:nvSpPr>
            <p:cNvPr id="17410" name="Rectangle 2"/>
            <p:cNvSpPr>
              <a:spLocks/>
            </p:cNvSpPr>
            <p:nvPr/>
          </p:nvSpPr>
          <p:spPr bwMode="auto">
            <a:xfrm>
              <a:off x="128" y="96"/>
              <a:ext cx="2446" cy="5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ea typeface="Palatino" charset="0"/>
                  <a:cs typeface="Palatino" charset="0"/>
                </a:rPr>
                <a:t>Theatre Cases</a:t>
              </a:r>
            </a:p>
          </p:txBody>
        </p:sp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704" cy="9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-393700" y="2260600"/>
          <a:ext cx="5130800" cy="6362700"/>
        </p:xfrm>
        <a:graphic>
          <a:graphicData uri="http://schemas.openxmlformats.org/presentationml/2006/ole">
            <p:oleObj spid="_x0000_s17412" name="Chart" r:id="rId4" imgW="7207614" imgH="8939683" progId="MSGraph.Chart.8">
              <p:embed/>
            </p:oleObj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898900" y="3073400"/>
            <a:ext cx="5130800" cy="4470400"/>
            <a:chOff x="0" y="0"/>
            <a:chExt cx="3232" cy="2816"/>
          </a:xfrm>
        </p:grpSpPr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0" y="-512"/>
            <a:ext cx="3232" cy="3456"/>
          </p:xfrm>
          <a:graphic>
            <a:graphicData uri="http://schemas.openxmlformats.org/presentationml/2006/ole">
              <p:oleObj spid="_x0000_s17414" name="Chart" r:id="rId5" imgW="7207614" imgH="7707937" progId="MSGraph.Chart.8">
                <p:embed/>
              </p:oleObj>
            </a:graphicData>
          </a:graphic>
        </p:graphicFrame>
      </p:grp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9494838" y="2786063"/>
          <a:ext cx="3094037" cy="5818187"/>
        </p:xfrm>
        <a:graphic>
          <a:graphicData uri="http://schemas.openxmlformats.org/presentationml/2006/ole">
            <p:oleObj spid="_x0000_s17415" name="Chart" r:id="rId6" imgW="3267075" imgH="6134100" progId="MSGraph.Char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333120" presetClass="entr" presetSubtype="385649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5333120" presetClass="entr" presetSubtype="854069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Failed Intubation</a:t>
            </a:r>
          </a:p>
        </p:txBody>
      </p:sp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355600" y="3579813"/>
          <a:ext cx="8897938" cy="5162550"/>
        </p:xfrm>
        <a:graphic>
          <a:graphicData uri="http://schemas.openxmlformats.org/presentationml/2006/ole">
            <p:oleObj spid="_x0000_s18434" name="Chart" r:id="rId3" imgW="9382125" imgH="544830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333504" presetClass="entr" presetSubtype="47030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Failed Intubation</a:t>
            </a:r>
          </a:p>
        </p:txBody>
      </p:sp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439863" y="4200525"/>
          <a:ext cx="6570662" cy="3836988"/>
        </p:xfrm>
        <a:graphic>
          <a:graphicData uri="http://schemas.openxmlformats.org/presentationml/2006/ole">
            <p:oleObj spid="_x0000_s19458" name="Chart" r:id="rId3" imgW="9229725" imgH="5391150" progId="MSGraph.Char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5333888" presetClass="entr" presetSubtype="385645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Failure Anticipated (31 cases)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Surgery for tumour or stridor</a:t>
            </a:r>
          </a:p>
          <a:p>
            <a:r>
              <a:rPr lang="en-US"/>
              <a:t>Strictures</a:t>
            </a:r>
          </a:p>
          <a:p>
            <a:r>
              <a:rPr lang="en-US"/>
              <a:t>Previous difficult intubation</a:t>
            </a:r>
          </a:p>
          <a:p>
            <a:r>
              <a:rPr lang="en-US"/>
              <a:t>Return to theatre after difficult intubation</a:t>
            </a:r>
          </a:p>
          <a:p>
            <a:r>
              <a:rPr lang="en-US"/>
              <a:t>Rescue with surgical tracheostomy or percutaneous CT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body" idx="1"/>
          </p:nvPr>
        </p:nvSpPr>
        <p:spPr>
          <a:xfrm>
            <a:off x="355600" y="1206500"/>
            <a:ext cx="12293600" cy="8864600"/>
          </a:xfrm>
          <a:ln/>
        </p:spPr>
        <p:txBody>
          <a:bodyPr/>
          <a:lstStyle/>
          <a:p>
            <a:pPr algn="ctr"/>
            <a:r>
              <a:rPr lang="en-US" sz="3000">
                <a:solidFill>
                  <a:srgbClr val="253750"/>
                </a:solidFill>
              </a:rPr>
              <a:t>Laparotomy after one week</a:t>
            </a:r>
          </a:p>
          <a:p>
            <a:pPr algn="ctr"/>
            <a:r>
              <a:rPr lang="en-US" sz="3000">
                <a:solidFill>
                  <a:srgbClr val="253750"/>
                </a:solidFill>
              </a:rPr>
              <a:t>Previous Grade III</a:t>
            </a:r>
          </a:p>
          <a:p>
            <a:pPr algn="ctr"/>
            <a:r>
              <a:rPr lang="en-US" sz="3000">
                <a:solidFill>
                  <a:srgbClr val="253750"/>
                </a:solidFill>
                <a:ea typeface="Symbol" charset="2"/>
                <a:cs typeface="Symbol" charset="2"/>
              </a:rPr>
              <a:t>RSI → No visible structures</a:t>
            </a:r>
            <a:endParaRPr lang="en-US" sz="3000">
              <a:solidFill>
                <a:srgbClr val="253750"/>
              </a:solidFill>
            </a:endParaRPr>
          </a:p>
          <a:p>
            <a:pPr algn="ctr"/>
            <a:r>
              <a:rPr lang="en-US" sz="3000">
                <a:solidFill>
                  <a:srgbClr val="253750"/>
                </a:solidFill>
              </a:rPr>
              <a:t>Bag/mask, LMA unsuccessful</a:t>
            </a:r>
          </a:p>
          <a:p>
            <a:pPr algn="ctr"/>
            <a:r>
              <a:rPr lang="en-US" sz="3000">
                <a:solidFill>
                  <a:srgbClr val="253750"/>
                </a:solidFill>
                <a:ea typeface="Symbol" charset="2"/>
                <a:cs typeface="Symbol" charset="2"/>
              </a:rPr>
              <a:t>MiniTrach → awake FOI</a:t>
            </a:r>
            <a:endParaRPr lang="en-US" sz="3000">
              <a:solidFill>
                <a:srgbClr val="253750"/>
              </a:solidFill>
            </a:endParaRPr>
          </a:p>
          <a:p>
            <a:pPr algn="ctr"/>
            <a:r>
              <a:rPr lang="en-US" sz="3000">
                <a:solidFill>
                  <a:srgbClr val="253750"/>
                </a:solidFill>
              </a:rPr>
              <a:t>8 min apnoea, SpO</a:t>
            </a:r>
            <a:r>
              <a:rPr lang="en-US" sz="3000" baseline="-6000">
                <a:solidFill>
                  <a:srgbClr val="253750"/>
                </a:solidFill>
              </a:rPr>
              <a:t>2</a:t>
            </a:r>
            <a:r>
              <a:rPr lang="en-US" sz="3000">
                <a:solidFill>
                  <a:srgbClr val="253750"/>
                </a:solidFill>
                <a:ea typeface="Symbol" charset="2"/>
                <a:cs typeface="Symbol" charset="2"/>
              </a:rPr>
              <a:t> ↓44%</a:t>
            </a:r>
            <a:endParaRPr lang="en-US" sz="3000">
              <a:solidFill>
                <a:srgbClr val="253750"/>
              </a:solidFill>
            </a:endParaRPr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414588" y="812800"/>
            <a:ext cx="8178800" cy="1295400"/>
            <a:chOff x="0" y="0"/>
            <a:chExt cx="5152" cy="816"/>
          </a:xfrm>
        </p:grpSpPr>
        <p:sp>
          <p:nvSpPr>
            <p:cNvPr id="21507" name="Rectangle 3"/>
            <p:cNvSpPr>
              <a:spLocks/>
            </p:cNvSpPr>
            <p:nvPr/>
          </p:nvSpPr>
          <p:spPr bwMode="auto">
            <a:xfrm>
              <a:off x="128" y="96"/>
              <a:ext cx="4894" cy="4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>
                  <a:solidFill>
                    <a:srgbClr val="6E1B1A"/>
                  </a:solidFill>
                  <a:ea typeface="Palatino" charset="0"/>
                  <a:cs typeface="Palatino" charset="0"/>
                </a:rPr>
                <a:t>Case 1 - Return to theatre                      </a:t>
              </a:r>
            </a:p>
          </p:txBody>
        </p:sp>
        <p:pic>
          <p:nvPicPr>
            <p:cNvPr id="2150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152" cy="8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No assessment</a:t>
            </a:r>
          </a:p>
          <a:p>
            <a:r>
              <a:rPr lang="en-US"/>
              <a:t>False negative assessment</a:t>
            </a:r>
          </a:p>
          <a:p>
            <a:r>
              <a:rPr lang="en-US"/>
              <a:t>Three obstetric, one paediatric</a:t>
            </a:r>
          </a:p>
          <a:p>
            <a:r>
              <a:rPr lang="en-US"/>
              <a:t>Five CT or tracheostomy, seven non-surgical airways</a:t>
            </a:r>
          </a:p>
          <a:p>
            <a:r>
              <a:rPr lang="en-US"/>
              <a:t>No death or cerebral damage</a:t>
            </a:r>
          </a:p>
          <a:p>
            <a:r>
              <a:rPr lang="en-US"/>
              <a:t>Strong correlation with obesity (11/12)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Failure Unanticipated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Title &amp; Subtitle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506</Words>
  <Characters>0</Characters>
  <Application>Microsoft Office PowerPoint</Application>
  <PresentationFormat>Custom</PresentationFormat>
  <Lines>0</Lines>
  <Paragraphs>82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Palatino</vt:lpstr>
      <vt:lpstr>ヒラギノ明朝 ProN W3</vt:lpstr>
      <vt:lpstr>Didot</vt:lpstr>
      <vt:lpstr>Zapf Dingbats</vt:lpstr>
      <vt:lpstr>Symbol</vt:lpstr>
      <vt:lpstr>Title &amp; Subtitle</vt:lpstr>
      <vt:lpstr>Blank</vt:lpstr>
      <vt:lpstr>Title - Top</vt:lpstr>
      <vt:lpstr>Title &amp; Bullets</vt:lpstr>
      <vt:lpstr>Bullets</vt:lpstr>
      <vt:lpstr>Photo - Vertical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Photo - Horizontal</vt:lpstr>
      <vt:lpstr>Microsoft Graph Chart</vt:lpstr>
      <vt:lpstr>Tracheal Tubes</vt:lpstr>
      <vt:lpstr>Slide 2</vt:lpstr>
      <vt:lpstr>Slide 3</vt:lpstr>
      <vt:lpstr>Slide 4</vt:lpstr>
      <vt:lpstr>Failed Intubation</vt:lpstr>
      <vt:lpstr>Failed Intubation</vt:lpstr>
      <vt:lpstr>Failure Anticipated (31 cases)</vt:lpstr>
      <vt:lpstr>Slide 8</vt:lpstr>
      <vt:lpstr>Failure Unanticipated</vt:lpstr>
      <vt:lpstr>Slide 10</vt:lpstr>
      <vt:lpstr>Difficult Intubation - Recommendations</vt:lpstr>
      <vt:lpstr>Unrecognised Oesophageal Intubation</vt:lpstr>
      <vt:lpstr>Slide 13</vt:lpstr>
      <vt:lpstr>Slide 14</vt:lpstr>
      <vt:lpstr>Unrecognised OI - Recommendations</vt:lpstr>
      <vt:lpstr>Airway Trauma</vt:lpstr>
      <vt:lpstr>Slide 17</vt:lpstr>
      <vt:lpstr>Slide 18</vt:lpstr>
      <vt:lpstr>Slide 19</vt:lpstr>
      <vt:lpstr>Airway Trauma - 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Tracheal Tubes</dc:title>
  <dc:subject/>
  <dc:creator/>
  <cp:keywords/>
  <dc:description/>
  <cp:lastModifiedBy>mcenan</cp:lastModifiedBy>
  <cp:revision>1</cp:revision>
  <dcterms:modified xsi:type="dcterms:W3CDTF">2011-08-01T08:08:27Z</dcterms:modified>
</cp:coreProperties>
</file>